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69" r:id="rId3"/>
    <p:sldId id="262" r:id="rId4"/>
    <p:sldId id="258" r:id="rId5"/>
    <p:sldId id="259" r:id="rId6"/>
    <p:sldId id="257" r:id="rId7"/>
    <p:sldId id="270" r:id="rId8"/>
    <p:sldId id="264" r:id="rId9"/>
    <p:sldId id="260" r:id="rId10"/>
    <p:sldId id="261" r:id="rId11"/>
    <p:sldId id="272" r:id="rId12"/>
    <p:sldId id="273" r:id="rId13"/>
    <p:sldId id="280" r:id="rId14"/>
    <p:sldId id="274" r:id="rId15"/>
    <p:sldId id="275" r:id="rId16"/>
    <p:sldId id="276" r:id="rId17"/>
    <p:sldId id="278" r:id="rId18"/>
    <p:sldId id="263" r:id="rId19"/>
    <p:sldId id="266" r:id="rId20"/>
    <p:sldId id="265" r:id="rId21"/>
    <p:sldId id="271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oni_\Desktop\DEc%2022\INHOUSE%20PATIENT%20FEEDBACK%20AND%20fft%20SURVEY%20LOG%20SHEET%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oni_\Desktop\DEc%2022\INHOUSE%20PATIENT%20FEEDBACK%20AND%20fft%20SURVEY%20LOG%20SHEET%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oni_\Desktop\DEc%2022\INHOUSE%20PATIENT%20FEEDBACK%20AND%20fft%20SURVEY%20LOG%20SHEET%202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oni_\Desktop\DEc%2022\INHOUSE%20PATIENT%20FEEDBACK%20AND%20fft%20SURVEY%20LOG%20SHEET%202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How likely are you to recommended our services to friends and family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'[INHOUSE PATIENT FEEDBACK AND fft SURVEY LOG SHEET 22.xlsx]Sheet6'!$C$5</c:f>
              <c:strCache>
                <c:ptCount val="1"/>
                <c:pt idx="0">
                  <c:v>How likely are you to recommended our services to friends and family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9EE-4BD9-95B4-536213FAEE5F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09EE-4BD9-95B4-536213FAEE5F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09EE-4BD9-95B4-536213FAEE5F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09EE-4BD9-95B4-536213FAEE5F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09EE-4BD9-95B4-536213FAEE5F}"/>
              </c:ext>
            </c:extLst>
          </c:dPt>
          <c:dPt>
            <c:idx val="5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09EE-4BD9-95B4-536213FAEE5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'[INHOUSE PATIENT FEEDBACK AND fft SURVEY LOG SHEET 22.xlsx]Sheet6'!$B$6:$B$11</c:f>
              <c:strCache>
                <c:ptCount val="6"/>
                <c:pt idx="0">
                  <c:v>Exteremly Likely</c:v>
                </c:pt>
                <c:pt idx="1">
                  <c:v>Likely</c:v>
                </c:pt>
                <c:pt idx="2">
                  <c:v>Neither likely or Unlikely</c:v>
                </c:pt>
                <c:pt idx="3">
                  <c:v>Unlikely</c:v>
                </c:pt>
                <c:pt idx="4">
                  <c:v>Extermly Unlikely</c:v>
                </c:pt>
                <c:pt idx="5">
                  <c:v>Don't know</c:v>
                </c:pt>
              </c:strCache>
            </c:strRef>
          </c:cat>
          <c:val>
            <c:numRef>
              <c:f>'[INHOUSE PATIENT FEEDBACK AND fft SURVEY LOG SHEET 22.xlsx]Sheet6'!$C$6:$C$11</c:f>
              <c:numCache>
                <c:formatCode>General</c:formatCode>
                <c:ptCount val="6"/>
                <c:pt idx="0">
                  <c:v>26</c:v>
                </c:pt>
                <c:pt idx="1">
                  <c:v>19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9EE-4BD9-95B4-536213FAEE5F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Booking Appointments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Sheet4!$C$2</c:f>
              <c:strCache>
                <c:ptCount val="1"/>
                <c:pt idx="0">
                  <c:v>Which system do you think works best for booking appointments?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Sheet4!$B$3:$B$7</c:f>
              <c:strCache>
                <c:ptCount val="5"/>
                <c:pt idx="0">
                  <c:v>Over the phone </c:v>
                </c:pt>
                <c:pt idx="1">
                  <c:v>Online access</c:v>
                </c:pt>
                <c:pt idx="2">
                  <c:v>Accurx online triage</c:v>
                </c:pt>
                <c:pt idx="3">
                  <c:v>Email</c:v>
                </c:pt>
                <c:pt idx="4">
                  <c:v>Walk-in/In person</c:v>
                </c:pt>
              </c:strCache>
            </c:strRef>
          </c:cat>
          <c:val>
            <c:numRef>
              <c:f>Sheet4!$C$3:$C$7</c:f>
              <c:numCache>
                <c:formatCode>General</c:formatCode>
                <c:ptCount val="5"/>
                <c:pt idx="0">
                  <c:v>12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82-4B9E-B929-E778F371BC86}"/>
            </c:ext>
          </c:extLst>
        </c:ser>
        <c:ser>
          <c:idx val="1"/>
          <c:order val="1"/>
          <c:tx>
            <c:strRef>
              <c:f>Sheet4!$D$2</c:f>
              <c:strCache>
                <c:ptCount val="1"/>
                <c:pt idx="0">
                  <c:v>Which system do you think doesn't work well for booking appointments?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Sheet4!$B$3:$B$7</c:f>
              <c:strCache>
                <c:ptCount val="5"/>
                <c:pt idx="0">
                  <c:v>Over the phone </c:v>
                </c:pt>
                <c:pt idx="1">
                  <c:v>Online access</c:v>
                </c:pt>
                <c:pt idx="2">
                  <c:v>Accurx online triage</c:v>
                </c:pt>
                <c:pt idx="3">
                  <c:v>Email</c:v>
                </c:pt>
                <c:pt idx="4">
                  <c:v>Walk-in/In person</c:v>
                </c:pt>
              </c:strCache>
            </c:strRef>
          </c:cat>
          <c:val>
            <c:numRef>
              <c:f>Sheet4!$D$3:$D$7</c:f>
              <c:numCache>
                <c:formatCode>General</c:formatCode>
                <c:ptCount val="5"/>
                <c:pt idx="0">
                  <c:v>4</c:v>
                </c:pt>
                <c:pt idx="1">
                  <c:v>1</c:v>
                </c:pt>
                <c:pt idx="2">
                  <c:v>2</c:v>
                </c:pt>
                <c:pt idx="3">
                  <c:v>5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82-4B9E-B929-E778F371BC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0706496"/>
        <c:axId val="340709408"/>
      </c:barChart>
      <c:catAx>
        <c:axId val="340706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0709408"/>
        <c:crosses val="autoZero"/>
        <c:auto val="1"/>
        <c:lblAlgn val="ctr"/>
        <c:lblOffset val="100"/>
        <c:noMultiLvlLbl val="0"/>
      </c:catAx>
      <c:valAx>
        <c:axId val="340709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0706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Getting</a:t>
            </a:r>
            <a:r>
              <a:rPr lang="en-GB" baseline="0"/>
              <a:t> through to Practice</a:t>
            </a:r>
            <a:endParaRPr lang="en-GB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Sheet5!$C$2</c:f>
              <c:strCache>
                <c:ptCount val="1"/>
                <c:pt idx="0">
                  <c:v>Generally, how easy it is to get through to someone at this practice?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Sheet5!$B$3:$B$6</c:f>
              <c:strCache>
                <c:ptCount val="4"/>
                <c:pt idx="0">
                  <c:v>Always easy</c:v>
                </c:pt>
                <c:pt idx="1">
                  <c:v>Sometime easy</c:v>
                </c:pt>
                <c:pt idx="2">
                  <c:v>Sometimes hard</c:v>
                </c:pt>
                <c:pt idx="3">
                  <c:v>Always hard</c:v>
                </c:pt>
              </c:strCache>
            </c:strRef>
          </c:cat>
          <c:val>
            <c:numRef>
              <c:f>Sheet5!$C$3:$C$6</c:f>
              <c:numCache>
                <c:formatCode>General</c:formatCode>
                <c:ptCount val="4"/>
                <c:pt idx="0">
                  <c:v>11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EE-4792-AB22-0A339B88AAB2}"/>
            </c:ext>
          </c:extLst>
        </c:ser>
        <c:ser>
          <c:idx val="1"/>
          <c:order val="1"/>
          <c:tx>
            <c:strRef>
              <c:f>Sheet5!$D$2</c:f>
              <c:strCache>
                <c:ptCount val="1"/>
                <c:pt idx="0">
                  <c:v>How would you describe getting an urgent (same day) appointment?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Sheet5!$B$3:$B$6</c:f>
              <c:strCache>
                <c:ptCount val="4"/>
                <c:pt idx="0">
                  <c:v>Always easy</c:v>
                </c:pt>
                <c:pt idx="1">
                  <c:v>Sometime easy</c:v>
                </c:pt>
                <c:pt idx="2">
                  <c:v>Sometimes hard</c:v>
                </c:pt>
                <c:pt idx="3">
                  <c:v>Always hard</c:v>
                </c:pt>
              </c:strCache>
            </c:strRef>
          </c:cat>
          <c:val>
            <c:numRef>
              <c:f>Sheet5!$D$3:$D$6</c:f>
              <c:numCache>
                <c:formatCode>General</c:formatCode>
                <c:ptCount val="4"/>
                <c:pt idx="0">
                  <c:v>4</c:v>
                </c:pt>
                <c:pt idx="1">
                  <c:v>8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EE-4792-AB22-0A339B88AAB2}"/>
            </c:ext>
          </c:extLst>
        </c:ser>
        <c:ser>
          <c:idx val="2"/>
          <c:order val="2"/>
          <c:tx>
            <c:strRef>
              <c:f>Sheet5!$E$2</c:f>
              <c:strCache>
                <c:ptCount val="1"/>
                <c:pt idx="0">
                  <c:v>How would you describe getting a non-urgent appointment?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Sheet5!$B$3:$B$6</c:f>
              <c:strCache>
                <c:ptCount val="4"/>
                <c:pt idx="0">
                  <c:v>Always easy</c:v>
                </c:pt>
                <c:pt idx="1">
                  <c:v>Sometime easy</c:v>
                </c:pt>
                <c:pt idx="2">
                  <c:v>Sometimes hard</c:v>
                </c:pt>
                <c:pt idx="3">
                  <c:v>Always hard</c:v>
                </c:pt>
              </c:strCache>
            </c:strRef>
          </c:cat>
          <c:val>
            <c:numRef>
              <c:f>Sheet5!$E$3:$E$6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3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EE-4792-AB22-0A339B88AA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5925632"/>
        <c:axId val="505928128"/>
      </c:barChart>
      <c:catAx>
        <c:axId val="505925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5928128"/>
        <c:crosses val="autoZero"/>
        <c:auto val="1"/>
        <c:lblAlgn val="ctr"/>
        <c:lblOffset val="100"/>
        <c:noMultiLvlLbl val="0"/>
      </c:catAx>
      <c:valAx>
        <c:axId val="505928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5925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In</a:t>
            </a:r>
            <a:r>
              <a:rPr lang="en-GB" baseline="0"/>
              <a:t> House Patient Feedback Survey </a:t>
            </a:r>
            <a:endParaRPr lang="en-GB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0369111522649945E-2"/>
          <c:y val="0.11989103442565367"/>
          <c:w val="0.9265273086959096"/>
          <c:h val="0.525351394969221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IHPF!$A$3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IHPF!$B$2:$E$2</c:f>
              <c:strCache>
                <c:ptCount val="4"/>
                <c:pt idx="0">
                  <c:v>Do you find it easy to get through to this GP practice by phone?</c:v>
                </c:pt>
                <c:pt idx="1">
                  <c:v>Do you find the receptionists and clinicians at the GP practice helpful? </c:v>
                </c:pt>
                <c:pt idx="2">
                  <c:v>Are you satisfied with the general practice appointment times available? </c:v>
                </c:pt>
                <c:pt idx="3">
                  <c:v>Do you feel your needs were met during your last general practice appointment? </c:v>
                </c:pt>
              </c:strCache>
            </c:strRef>
          </c:cat>
          <c:val>
            <c:numRef>
              <c:f>IHPF!$B$3:$E$3</c:f>
              <c:numCache>
                <c:formatCode>General</c:formatCode>
                <c:ptCount val="4"/>
                <c:pt idx="0">
                  <c:v>22</c:v>
                </c:pt>
                <c:pt idx="1">
                  <c:v>21</c:v>
                </c:pt>
                <c:pt idx="2">
                  <c:v>23</c:v>
                </c:pt>
                <c:pt idx="3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B5-4C2A-A2E3-FBBDFBABD4B1}"/>
            </c:ext>
          </c:extLst>
        </c:ser>
        <c:ser>
          <c:idx val="1"/>
          <c:order val="1"/>
          <c:tx>
            <c:strRef>
              <c:f>IHPF!$A$4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IHPF!$B$2:$E$2</c:f>
              <c:strCache>
                <c:ptCount val="4"/>
                <c:pt idx="0">
                  <c:v>Do you find it easy to get through to this GP practice by phone?</c:v>
                </c:pt>
                <c:pt idx="1">
                  <c:v>Do you find the receptionists and clinicians at the GP practice helpful? </c:v>
                </c:pt>
                <c:pt idx="2">
                  <c:v>Are you satisfied with the general practice appointment times available? </c:v>
                </c:pt>
                <c:pt idx="3">
                  <c:v>Do you feel your needs were met during your last general practice appointment? </c:v>
                </c:pt>
              </c:strCache>
            </c:strRef>
          </c:cat>
          <c:val>
            <c:numRef>
              <c:f>IHPF!$B$4:$E$4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0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B5-4C2A-A2E3-FBBDFBABD4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36532416"/>
        <c:axId val="336531584"/>
      </c:barChart>
      <c:catAx>
        <c:axId val="336532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6531584"/>
        <c:crosses val="autoZero"/>
        <c:auto val="1"/>
        <c:lblAlgn val="ctr"/>
        <c:lblOffset val="100"/>
        <c:noMultiLvlLbl val="0"/>
      </c:catAx>
      <c:valAx>
        <c:axId val="336531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6532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400"/>
              <a:t>Please describe your overall experience of this GP practice?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IHPF!$B$26</c:f>
              <c:strCache>
                <c:ptCount val="1"/>
                <c:pt idx="0">
                  <c:v>Please describe your overall experience of this GP practice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607-4065-87C4-7CC29B5CA34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607-4065-87C4-7CC29B5CA34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607-4065-87C4-7CC29B5CA34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607-4065-87C4-7CC29B5CA34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6607-4065-87C4-7CC29B5CA345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6607-4065-87C4-7CC29B5CA345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6607-4065-87C4-7CC29B5CA3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IHPF!$A$27:$A$31</c:f>
              <c:strCache>
                <c:ptCount val="5"/>
                <c:pt idx="0">
                  <c:v>VERY GOOD</c:v>
                </c:pt>
                <c:pt idx="1">
                  <c:v>GOOD</c:v>
                </c:pt>
                <c:pt idx="2">
                  <c:v>AVERAGE</c:v>
                </c:pt>
                <c:pt idx="3">
                  <c:v>POOR</c:v>
                </c:pt>
                <c:pt idx="4">
                  <c:v>VERY POOR</c:v>
                </c:pt>
              </c:strCache>
            </c:strRef>
          </c:cat>
          <c:val>
            <c:numRef>
              <c:f>IHPF!$B$27:$B$31</c:f>
              <c:numCache>
                <c:formatCode>General</c:formatCode>
                <c:ptCount val="5"/>
                <c:pt idx="0">
                  <c:v>10</c:v>
                </c:pt>
                <c:pt idx="1">
                  <c:v>11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607-4065-87C4-7CC29B5CA345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B87E-4591-47A1-9046-CF63F17215EF}" type="datetime2">
              <a:rPr lang="en-US" smtClean="0"/>
              <a:t>Wednesday, December 21, 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6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52ED3-3C46-4C9A-9738-67B2D875E7E2}" type="datetime2">
              <a:rPr lang="en-US" smtClean="0"/>
              <a:pPr/>
              <a:t>Wednesday, December 21, 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51895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52ED3-3C46-4C9A-9738-67B2D875E7E2}" type="datetime2">
              <a:rPr lang="en-US" smtClean="0"/>
              <a:pPr/>
              <a:t>Wednesday, December 21, 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9435964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52ED3-3C46-4C9A-9738-67B2D875E7E2}" type="datetime2">
              <a:rPr lang="en-US" smtClean="0"/>
              <a:pPr/>
              <a:t>Wednesday, December 21, 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53680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52ED3-3C46-4C9A-9738-67B2D875E7E2}" type="datetime2">
              <a:rPr lang="en-US" smtClean="0"/>
              <a:pPr/>
              <a:t>Wednesday, December 21, 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583226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52ED3-3C46-4C9A-9738-67B2D875E7E2}" type="datetime2">
              <a:rPr lang="en-US" smtClean="0"/>
              <a:pPr/>
              <a:t>Wednesday, December 21, 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25048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F0E-8070-4DFE-A821-9A699EDBAD7E}" type="datetime2">
              <a:rPr lang="en-US" smtClean="0"/>
              <a:t>Wednesday, December 21,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3584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D34AE-C7BF-46E5-A968-01C6641F6476}" type="datetime2">
              <a:rPr lang="en-US" smtClean="0"/>
              <a:t>Wednesday, December 21,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35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DE70B-B772-416E-A790-995760B1742E}" type="datetime2">
              <a:rPr lang="en-US" smtClean="0"/>
              <a:t>Wednesday, December 21, 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038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60CDE-A6F1-4138-AF12-ED09E8E5FB6B}" type="datetime2">
              <a:rPr lang="en-US" smtClean="0"/>
              <a:t>Wednesday, December 21,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400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5F8B1-DB7B-4D28-A97D-40FB2DD1EF78}" type="datetime2">
              <a:rPr lang="en-US" smtClean="0"/>
              <a:t>Wednesday, December 21,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131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39161-23B8-4738-9069-73EBE8884FDD}" type="datetime2">
              <a:rPr lang="en-US" smtClean="0"/>
              <a:t>Wednesday, December 21, 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768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4D44-7693-499F-AC6C-11696134FE3F}" type="datetime2">
              <a:rPr lang="en-US" smtClean="0"/>
              <a:t>Wednesday, December 21, 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023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F2AE-472C-4EF3-ABB2-24BAA9AE3CF7}" type="datetime2">
              <a:rPr lang="en-US" smtClean="0"/>
              <a:t>Wednesday, December 21,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741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A162C-A7C1-4263-9453-1BAFF8C39559}" type="datetime2">
              <a:rPr lang="en-US" smtClean="0"/>
              <a:t>Wednesday, December 21,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125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6793-3458-4587-8168-65F0C37A92D2}" type="datetime2">
              <a:rPr lang="en-US" smtClean="0"/>
              <a:t>Wednesday, December 21,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561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52ED3-3C46-4C9A-9738-67B2D875E7E2}" type="datetime2">
              <a:rPr lang="en-US" smtClean="0"/>
              <a:pPr/>
              <a:t>Wednesday, December 21, 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02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newccg.lathom.patients@nhs.ne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2F63C-9032-3F20-710F-D65A559CA5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1611" y="1915963"/>
            <a:ext cx="6582229" cy="2625557"/>
          </a:xfrm>
        </p:spPr>
        <p:txBody>
          <a:bodyPr anchor="b">
            <a:noAutofit/>
          </a:bodyPr>
          <a:lstStyle/>
          <a:p>
            <a:pPr algn="l"/>
            <a:r>
              <a:rPr lang="en-GB" b="1" dirty="0"/>
              <a:t>LATHOM ROAD MEDICAL CENTRE</a:t>
            </a:r>
            <a:br>
              <a:rPr lang="en-GB" b="1" dirty="0"/>
            </a:br>
            <a:r>
              <a:rPr lang="en-GB" b="1" dirty="0"/>
              <a:t>PPG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BA43F1-53C4-DF73-997D-752B60E660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1611" y="4928989"/>
            <a:ext cx="2963817" cy="563185"/>
          </a:xfrm>
        </p:spPr>
        <p:txBody>
          <a:bodyPr>
            <a:normAutofit/>
          </a:bodyPr>
          <a:lstStyle/>
          <a:p>
            <a:pPr algn="l"/>
            <a:r>
              <a:rPr lang="en-GB" sz="2200" dirty="0"/>
              <a:t>15</a:t>
            </a:r>
            <a:r>
              <a:rPr lang="en-GB" sz="2200" baseline="30000" dirty="0"/>
              <a:t>TH</a:t>
            </a:r>
            <a:r>
              <a:rPr lang="en-GB" sz="2200" dirty="0"/>
              <a:t> December 2022</a:t>
            </a:r>
          </a:p>
        </p:txBody>
      </p:sp>
    </p:spTree>
    <p:extLst>
      <p:ext uri="{BB962C8B-B14F-4D97-AF65-F5344CB8AC3E}">
        <p14:creationId xmlns:p14="http://schemas.microsoft.com/office/powerpoint/2010/main" val="3422141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679CF-E251-759F-75DE-59A7D7345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dirty="0"/>
              <a:t>CURRENT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C88CE-3397-D58D-DBB5-6FF03DAC23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73349"/>
            <a:ext cx="8596668" cy="3968013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All areas that CQC highlighted are being addressed</a:t>
            </a:r>
          </a:p>
          <a:p>
            <a:r>
              <a:rPr lang="en-GB" dirty="0"/>
              <a:t>Practice is implementing changes to improve our service and performance</a:t>
            </a:r>
          </a:p>
          <a:p>
            <a:r>
              <a:rPr lang="en-GB" dirty="0"/>
              <a:t>Changes are being monitored and reviewed continuously</a:t>
            </a:r>
          </a:p>
          <a:p>
            <a:endParaRPr lang="en-GB" dirty="0"/>
          </a:p>
          <a:p>
            <a:r>
              <a:rPr lang="en-GB" dirty="0"/>
              <a:t>Change in Management – New PM </a:t>
            </a:r>
          </a:p>
          <a:p>
            <a:r>
              <a:rPr lang="en-GB" dirty="0"/>
              <a:t>Additional staff members to support</a:t>
            </a:r>
          </a:p>
          <a:p>
            <a:r>
              <a:rPr lang="en-GB" dirty="0"/>
              <a:t>Enhanced Service Access</a:t>
            </a:r>
          </a:p>
          <a:p>
            <a:r>
              <a:rPr lang="en-GB" dirty="0"/>
              <a:t>Patients surveys and feedback</a:t>
            </a:r>
          </a:p>
          <a:p>
            <a:r>
              <a:rPr lang="en-GB" dirty="0"/>
              <a:t>Updated policies</a:t>
            </a:r>
          </a:p>
          <a:p>
            <a:r>
              <a:rPr lang="en-GB" dirty="0"/>
              <a:t>Updated risk assessments</a:t>
            </a:r>
          </a:p>
          <a:p>
            <a:r>
              <a:rPr lang="en-GB" dirty="0"/>
              <a:t>Improved Health and Safety measures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9136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E8799-A35F-761F-3488-793897FB0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72721"/>
            <a:ext cx="8596668" cy="833120"/>
          </a:xfrm>
        </p:spPr>
        <p:txBody>
          <a:bodyPr>
            <a:normAutofit/>
          </a:bodyPr>
          <a:lstStyle/>
          <a:p>
            <a:r>
              <a:rPr lang="en-GB" sz="4400" b="1" dirty="0"/>
              <a:t>NATIONAL PATIENT SURVEY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ACCDA-F0C4-7B5A-D9B7-A9A584B7A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656" y="1005841"/>
            <a:ext cx="8700346" cy="975360"/>
          </a:xfrm>
        </p:spPr>
        <p:txBody>
          <a:bodyPr>
            <a:normAutofit/>
          </a:bodyPr>
          <a:lstStyle/>
          <a:p>
            <a:r>
              <a:rPr lang="en-GB" sz="1400" dirty="0"/>
              <a:t>NHS sends these surveys to patients and they collect feedback regarding different GP surgeries.</a:t>
            </a:r>
          </a:p>
          <a:p>
            <a:r>
              <a:rPr lang="en-GB" sz="1400" dirty="0"/>
              <a:t>These are the results specific to our surgery which are published on our practice website - </a:t>
            </a:r>
            <a:r>
              <a:rPr lang="fr-FR" sz="1400" dirty="0"/>
              <a:t>Patient Experience (gp-patient.co.uk) </a:t>
            </a:r>
            <a:endParaRPr lang="en-GB" sz="14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6BF9AF6-164D-B848-3AF3-0593C8BEBB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769695"/>
              </p:ext>
            </p:extLst>
          </p:nvPr>
        </p:nvGraphicFramePr>
        <p:xfrm>
          <a:off x="382694" y="2072640"/>
          <a:ext cx="11443546" cy="461263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999306">
                  <a:extLst>
                    <a:ext uri="{9D8B030D-6E8A-4147-A177-3AD203B41FA5}">
                      <a16:colId xmlns:a16="http://schemas.microsoft.com/office/drawing/2014/main" val="3940281576"/>
                    </a:ext>
                  </a:extLst>
                </a:gridCol>
                <a:gridCol w="1259840">
                  <a:extLst>
                    <a:ext uri="{9D8B030D-6E8A-4147-A177-3AD203B41FA5}">
                      <a16:colId xmlns:a16="http://schemas.microsoft.com/office/drawing/2014/main" val="2126737353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70613288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662263040"/>
                    </a:ext>
                  </a:extLst>
                </a:gridCol>
              </a:tblGrid>
              <a:tr h="365917">
                <a:tc>
                  <a:txBody>
                    <a:bodyPr/>
                    <a:lstStyle/>
                    <a:p>
                      <a:r>
                        <a:rPr lang="en-GB" sz="1200" dirty="0"/>
                        <a:t>Survey </a:t>
                      </a:r>
                      <a:r>
                        <a:rPr lang="en-GB" sz="1200" dirty="0" err="1"/>
                        <a:t>Questionsc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2022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2021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Variation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838882"/>
                  </a:ext>
                </a:extLst>
              </a:tr>
              <a:tr h="361439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last time you had a general practice appointment, was the healthcare professional good at listening to you?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82%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82.8%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229472"/>
                  </a:ext>
                </a:extLst>
              </a:tr>
              <a:tr h="549823">
                <a:tc>
                  <a:txBody>
                    <a:bodyPr/>
                    <a:lstStyle/>
                    <a:p>
                      <a:pPr fontAlgn="base"/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Was the healthcare professional you saw or spoke to good at treating you with care and concern during your last general practice appointment?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76%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/>
                        <a:t>72.4</a:t>
                      </a:r>
                      <a:r>
                        <a:rPr lang="en-GB" sz="1200" dirty="0"/>
                        <a:t>%</a:t>
                      </a:r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399988"/>
                  </a:ext>
                </a:extLst>
              </a:tr>
              <a:tr h="509421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 you have confidence and trust in the healthcare professional you saw or spoke to during your last general practice appointment?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89%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90.9%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815333"/>
                  </a:ext>
                </a:extLst>
              </a:tr>
              <a:tr h="361439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Was your experience of this GP practice good?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72%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81.8%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26526"/>
                  </a:ext>
                </a:extLst>
              </a:tr>
              <a:tr h="509421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Were you involved as much as you wanted to be in decisions about your care and treatment during your last general practice appointment?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90.7%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592061"/>
                  </a:ext>
                </a:extLst>
              </a:tr>
              <a:tr h="361439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 you find it easy to get through to this GP practice by phone?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66%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73.4%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814440"/>
                  </a:ext>
                </a:extLst>
              </a:tr>
              <a:tr h="361439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Was your experience of making an appointment good?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65%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72.5%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768069"/>
                  </a:ext>
                </a:extLst>
              </a:tr>
              <a:tr h="361439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 you satisfied with the general practice appointment times available?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63%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68%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90920"/>
                  </a:ext>
                </a:extLst>
              </a:tr>
              <a:tr h="361439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 you satisfied with the appointment they offered?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65%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72.6%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305248"/>
                  </a:ext>
                </a:extLst>
              </a:tr>
              <a:tr h="509421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Have you had enough support from local services or organisations in the last 12 months to help you manage your long-term condition(s)?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545706"/>
                  </a:ext>
                </a:extLst>
              </a:tr>
            </a:tbl>
          </a:graphicData>
        </a:graphic>
      </p:graphicFrame>
      <p:sp>
        <p:nvSpPr>
          <p:cNvPr id="6" name="Arrow: Left-Right 5">
            <a:extLst>
              <a:ext uri="{FF2B5EF4-FFF2-40B4-BE49-F238E27FC236}">
                <a16:creationId xmlns:a16="http://schemas.microsoft.com/office/drawing/2014/main" id="{8ACE1602-2469-1742-BDA7-9B1B70EBCC3D}"/>
              </a:ext>
            </a:extLst>
          </p:cNvPr>
          <p:cNvSpPr/>
          <p:nvPr/>
        </p:nvSpPr>
        <p:spPr>
          <a:xfrm>
            <a:off x="11165840" y="2560318"/>
            <a:ext cx="335280" cy="111762"/>
          </a:xfrm>
          <a:prstGeom prst="left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F0CAEBD4-B61F-BE7C-99E9-B15139F53C6B}"/>
              </a:ext>
            </a:extLst>
          </p:cNvPr>
          <p:cNvSpPr/>
          <p:nvPr/>
        </p:nvSpPr>
        <p:spPr>
          <a:xfrm>
            <a:off x="11257280" y="3454397"/>
            <a:ext cx="152400" cy="248917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33F74DF2-8F37-22E9-F01E-2FA395E6EAE3}"/>
              </a:ext>
            </a:extLst>
          </p:cNvPr>
          <p:cNvSpPr/>
          <p:nvPr/>
        </p:nvSpPr>
        <p:spPr>
          <a:xfrm>
            <a:off x="11257280" y="3937004"/>
            <a:ext cx="152400" cy="248917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FA7C91BE-4767-9AF2-8C0A-1CD2772B925C}"/>
              </a:ext>
            </a:extLst>
          </p:cNvPr>
          <p:cNvSpPr/>
          <p:nvPr/>
        </p:nvSpPr>
        <p:spPr>
          <a:xfrm>
            <a:off x="11257280" y="4361172"/>
            <a:ext cx="152400" cy="248917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C25EF140-FA5E-3C38-2310-4B2D637993B6}"/>
              </a:ext>
            </a:extLst>
          </p:cNvPr>
          <p:cNvSpPr/>
          <p:nvPr/>
        </p:nvSpPr>
        <p:spPr>
          <a:xfrm>
            <a:off x="11257280" y="4804413"/>
            <a:ext cx="152400" cy="248917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5E3B0C26-221A-EFF2-CF33-2AB8D7A6C81F}"/>
              </a:ext>
            </a:extLst>
          </p:cNvPr>
          <p:cNvSpPr/>
          <p:nvPr/>
        </p:nvSpPr>
        <p:spPr>
          <a:xfrm>
            <a:off x="11257280" y="5144139"/>
            <a:ext cx="152400" cy="248917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1D858752-5E57-3297-B528-9334BFECB64A}"/>
              </a:ext>
            </a:extLst>
          </p:cNvPr>
          <p:cNvSpPr/>
          <p:nvPr/>
        </p:nvSpPr>
        <p:spPr>
          <a:xfrm>
            <a:off x="11257280" y="5507990"/>
            <a:ext cx="152400" cy="248917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BF420A1C-12B2-077F-9A44-81A9906FA6FB}"/>
              </a:ext>
            </a:extLst>
          </p:cNvPr>
          <p:cNvSpPr/>
          <p:nvPr/>
        </p:nvSpPr>
        <p:spPr>
          <a:xfrm>
            <a:off x="11257280" y="5871841"/>
            <a:ext cx="152400" cy="248917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Arrow: Up 14">
            <a:extLst>
              <a:ext uri="{FF2B5EF4-FFF2-40B4-BE49-F238E27FC236}">
                <a16:creationId xmlns:a16="http://schemas.microsoft.com/office/drawing/2014/main" id="{04567A7E-181D-A1D5-19C0-61F599BE3406}"/>
              </a:ext>
            </a:extLst>
          </p:cNvPr>
          <p:cNvSpPr/>
          <p:nvPr/>
        </p:nvSpPr>
        <p:spPr>
          <a:xfrm>
            <a:off x="11257280" y="2905770"/>
            <a:ext cx="152400" cy="293353"/>
          </a:xfrm>
          <a:prstGeom prst="upArrow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Arrow: Up 15">
            <a:extLst>
              <a:ext uri="{FF2B5EF4-FFF2-40B4-BE49-F238E27FC236}">
                <a16:creationId xmlns:a16="http://schemas.microsoft.com/office/drawing/2014/main" id="{D89E74F6-74F0-A5D3-50E1-63EDF1D7A428}"/>
              </a:ext>
            </a:extLst>
          </p:cNvPr>
          <p:cNvSpPr/>
          <p:nvPr/>
        </p:nvSpPr>
        <p:spPr>
          <a:xfrm>
            <a:off x="11267440" y="6256341"/>
            <a:ext cx="152400" cy="293353"/>
          </a:xfrm>
          <a:prstGeom prst="upArrow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517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E8799-A35F-761F-3488-793897FB0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629920"/>
            <a:ext cx="8984826" cy="1320800"/>
          </a:xfrm>
        </p:spPr>
        <p:txBody>
          <a:bodyPr>
            <a:noAutofit/>
          </a:bodyPr>
          <a:lstStyle/>
          <a:p>
            <a:r>
              <a:rPr lang="en-GB" sz="4000" b="1" dirty="0"/>
              <a:t>NATIONAL PATIENT SURVEY ACTION: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ACCDA-F0C4-7B5A-D9B7-A9A584B7A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57669"/>
            <a:ext cx="8984826" cy="1629091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In order to improve our service highlighted in the National Patient Survey, the practice has started conducting its own surveys:</a:t>
            </a:r>
          </a:p>
          <a:p>
            <a:pPr marL="0" indent="0">
              <a:buNone/>
            </a:pPr>
            <a:r>
              <a:rPr lang="en-GB" dirty="0"/>
              <a:t>	1. Friends and Family survey</a:t>
            </a:r>
          </a:p>
          <a:p>
            <a:pPr marL="0" indent="0">
              <a:buNone/>
            </a:pPr>
            <a:r>
              <a:rPr lang="en-GB" dirty="0"/>
              <a:t>	2. Improving Access to GP Services</a:t>
            </a:r>
          </a:p>
          <a:p>
            <a:pPr marL="0" indent="0">
              <a:buNone/>
            </a:pPr>
            <a:r>
              <a:rPr lang="en-GB" dirty="0"/>
              <a:t>	3. In-house Patient Feedback Survey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DEB35AE-B4FE-8951-C0FF-79FD9DE28B74}"/>
              </a:ext>
            </a:extLst>
          </p:cNvPr>
          <p:cNvSpPr/>
          <p:nvPr/>
        </p:nvSpPr>
        <p:spPr>
          <a:xfrm>
            <a:off x="4166448" y="3646487"/>
            <a:ext cx="3545840" cy="2319971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/>
              <a:t>PATIENT ACCESS SURVEY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7380378-EF5C-8458-C4C5-CCB7F2477D22}"/>
              </a:ext>
            </a:extLst>
          </p:cNvPr>
          <p:cNvSpPr/>
          <p:nvPr/>
        </p:nvSpPr>
        <p:spPr>
          <a:xfrm>
            <a:off x="7824896" y="3646487"/>
            <a:ext cx="3940384" cy="2319971"/>
          </a:xfrm>
          <a:prstGeom prst="roundRect">
            <a:avLst/>
          </a:prstGeom>
          <a:solidFill>
            <a:srgbClr val="FF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/>
              <a:t>INHOUSE PATIENT SATISFACTION FEEDBACK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2095796-0FBC-B288-58B7-7926AB06D0CA}"/>
              </a:ext>
            </a:extLst>
          </p:cNvPr>
          <p:cNvSpPr/>
          <p:nvPr/>
        </p:nvSpPr>
        <p:spPr>
          <a:xfrm>
            <a:off x="508000" y="3646487"/>
            <a:ext cx="3545840" cy="2319972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/>
              <a:t>FRIENDS AND FAMILY SURVEY</a:t>
            </a:r>
          </a:p>
        </p:txBody>
      </p:sp>
    </p:spTree>
    <p:extLst>
      <p:ext uri="{BB962C8B-B14F-4D97-AF65-F5344CB8AC3E}">
        <p14:creationId xmlns:p14="http://schemas.microsoft.com/office/powerpoint/2010/main" val="387799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0C6D3-A06D-25A1-BB87-663550CE5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104" y="5140960"/>
            <a:ext cx="9199456" cy="1503680"/>
          </a:xfrm>
        </p:spPr>
        <p:txBody>
          <a:bodyPr>
            <a:normAutofit lnSpcReduction="10000"/>
          </a:bodyPr>
          <a:lstStyle/>
          <a:p>
            <a:r>
              <a:rPr lang="en-GB" sz="1400" dirty="0"/>
              <a:t>From Aug 2022 to Oct 2022, we collected 40 friends and family surveys</a:t>
            </a:r>
          </a:p>
          <a:p>
            <a:r>
              <a:rPr lang="en-GB" sz="1400" dirty="0"/>
              <a:t>58% of patients said they would be extremely likely to recommend our services to friends and family</a:t>
            </a:r>
          </a:p>
          <a:p>
            <a:r>
              <a:rPr lang="en-GB" sz="1400" dirty="0"/>
              <a:t>42% of patients said they would be likely to recommend our services to friends and family</a:t>
            </a:r>
          </a:p>
          <a:p>
            <a:pPr marL="0" indent="0">
              <a:buNone/>
            </a:pPr>
            <a:r>
              <a:rPr lang="en-GB" sz="1400" dirty="0"/>
              <a:t>These results were good, however we felt it didn’t reflect the national patient survey and we need to obtain more information: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FA05DB0-95CF-CFB2-BF89-EA80A4430128}"/>
              </a:ext>
            </a:extLst>
          </p:cNvPr>
          <p:cNvSpPr/>
          <p:nvPr/>
        </p:nvSpPr>
        <p:spPr>
          <a:xfrm>
            <a:off x="361104" y="325119"/>
            <a:ext cx="9067376" cy="975361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/>
              <a:t>FRIENDS AND FAMILY SURVEY – AUG22-OCT22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D9727434-943C-A66B-8CA3-F366835C2C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3499595"/>
              </p:ext>
            </p:extLst>
          </p:nvPr>
        </p:nvGraphicFramePr>
        <p:xfrm>
          <a:off x="402706" y="1422400"/>
          <a:ext cx="8984172" cy="3596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60343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9D1FB66-A102-A2DA-9DE9-185B63AB8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942" y="172720"/>
            <a:ext cx="11463338" cy="98552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3600" b="1" dirty="0"/>
              <a:t>PATIENT ACCESS SURVEY – RESULTS SEP22-OCT22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BBFE638-922D-D802-6763-7A59AB9BFE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5752663"/>
              </p:ext>
            </p:extLst>
          </p:nvPr>
        </p:nvGraphicFramePr>
        <p:xfrm>
          <a:off x="301942" y="1254760"/>
          <a:ext cx="5224622" cy="4231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D8086174-ACD2-84B5-F7D8-D085BC237F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7263559"/>
              </p:ext>
            </p:extLst>
          </p:nvPr>
        </p:nvGraphicFramePr>
        <p:xfrm>
          <a:off x="5618480" y="1254760"/>
          <a:ext cx="6146800" cy="4231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81ECB579-A15C-F414-ACE1-01D00FDEC1F7}"/>
              </a:ext>
            </a:extLst>
          </p:cNvPr>
          <p:cNvSpPr txBox="1"/>
          <p:nvPr/>
        </p:nvSpPr>
        <p:spPr>
          <a:xfrm>
            <a:off x="5618480" y="5598160"/>
            <a:ext cx="614680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/>
              <a:t>From our results we can see that:</a:t>
            </a:r>
          </a:p>
          <a:p>
            <a:pPr marL="171450" indent="-171450">
              <a:buFontTx/>
              <a:buChar char="-"/>
            </a:pPr>
            <a:r>
              <a:rPr lang="en-GB" sz="1200" dirty="0"/>
              <a:t>It’s mostly easy to get through to someone in this practice</a:t>
            </a:r>
          </a:p>
          <a:p>
            <a:pPr marL="171450" indent="-171450">
              <a:buFontTx/>
              <a:buChar char="-"/>
            </a:pPr>
            <a:r>
              <a:rPr lang="en-GB" sz="1200" dirty="0"/>
              <a:t>It is mostly easy to get an urgent appointment</a:t>
            </a:r>
          </a:p>
          <a:p>
            <a:pPr marL="171450" indent="-171450">
              <a:buFontTx/>
              <a:buChar char="-"/>
            </a:pPr>
            <a:r>
              <a:rPr lang="en-GB" sz="1200" dirty="0"/>
              <a:t>It can be somewhat hard to get a non-urgent appointment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EE127F-3431-EE8C-07FA-5BE30318E308}"/>
              </a:ext>
            </a:extLst>
          </p:cNvPr>
          <p:cNvSpPr txBox="1"/>
          <p:nvPr/>
        </p:nvSpPr>
        <p:spPr>
          <a:xfrm>
            <a:off x="301942" y="5598159"/>
            <a:ext cx="5224622" cy="83099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/>
              <a:t>From our results we can see that:</a:t>
            </a:r>
          </a:p>
          <a:p>
            <a:r>
              <a:rPr lang="en-GB" sz="1200" dirty="0"/>
              <a:t>- The easiest system for booking appointments is ‘over the phone’</a:t>
            </a:r>
          </a:p>
          <a:p>
            <a:pPr marL="171450" indent="-171450">
              <a:buFontTx/>
              <a:buChar char="-"/>
            </a:pPr>
            <a:r>
              <a:rPr lang="en-GB" sz="1200" dirty="0"/>
              <a:t>The hardest system is email</a:t>
            </a:r>
          </a:p>
          <a:p>
            <a:pPr marL="171450" indent="-171450">
              <a:buFontTx/>
              <a:buChar char="-"/>
            </a:pP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8404516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ACCDA-F0C4-7B5A-D9B7-A9A584B7A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454" y="1488613"/>
            <a:ext cx="8730826" cy="433306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2400" dirty="0">
                <a:solidFill>
                  <a:schemeClr val="tx1"/>
                </a:solidFill>
              </a:rPr>
              <a:t>Improvements and Actions:</a:t>
            </a:r>
          </a:p>
          <a:p>
            <a:pPr marL="0" indent="0">
              <a:buNone/>
            </a:pPr>
            <a:endParaRPr lang="en-GB" sz="2400" dirty="0">
              <a:solidFill>
                <a:schemeClr val="tx1"/>
              </a:solidFill>
            </a:endParaRPr>
          </a:p>
          <a:p>
            <a:r>
              <a:rPr lang="en-GB" sz="2400" dirty="0">
                <a:solidFill>
                  <a:schemeClr val="tx1"/>
                </a:solidFill>
              </a:rPr>
              <a:t>Enhanced access service for evening and weekend appointment</a:t>
            </a:r>
          </a:p>
          <a:p>
            <a:r>
              <a:rPr lang="en-GB" sz="2400" dirty="0">
                <a:solidFill>
                  <a:schemeClr val="tx1"/>
                </a:solidFill>
              </a:rPr>
              <a:t>Blood test results time has been allocated from 12pm-4pm</a:t>
            </a:r>
          </a:p>
          <a:p>
            <a:r>
              <a:rPr lang="en-GB" sz="2400" dirty="0">
                <a:solidFill>
                  <a:schemeClr val="tx1"/>
                </a:solidFill>
              </a:rPr>
              <a:t>Self booking for smear, polio, asthma, flu jab, nasal flu jab</a:t>
            </a:r>
          </a:p>
          <a:p>
            <a:r>
              <a:rPr lang="en-GB" sz="2400" dirty="0">
                <a:solidFill>
                  <a:schemeClr val="tx1"/>
                </a:solidFill>
              </a:rPr>
              <a:t>Additional clinical pharmacists and paramedics have joined the practice</a:t>
            </a:r>
          </a:p>
          <a:p>
            <a:r>
              <a:rPr lang="en-GB" sz="2400" dirty="0">
                <a:solidFill>
                  <a:schemeClr val="tx1"/>
                </a:solidFill>
              </a:rPr>
              <a:t>New nurse has started</a:t>
            </a:r>
          </a:p>
          <a:p>
            <a:r>
              <a:rPr lang="en-GB" sz="2400" dirty="0">
                <a:solidFill>
                  <a:schemeClr val="tx1"/>
                </a:solidFill>
              </a:rPr>
              <a:t>Regular locum doctors and ANP</a:t>
            </a:r>
          </a:p>
          <a:p>
            <a:r>
              <a:rPr lang="en-GB" sz="2400" dirty="0">
                <a:solidFill>
                  <a:schemeClr val="tx1"/>
                </a:solidFill>
              </a:rPr>
              <a:t>Additional reception and admin staff – looking to employ more staff</a:t>
            </a:r>
          </a:p>
          <a:p>
            <a:r>
              <a:rPr lang="en-GB" sz="2400" dirty="0">
                <a:solidFill>
                  <a:schemeClr val="tx1"/>
                </a:solidFill>
              </a:rPr>
              <a:t>Monitoring telephone system and calls regularly to improve service		</a:t>
            </a:r>
            <a:r>
              <a:rPr lang="en-GB" dirty="0"/>
              <a:t>		</a:t>
            </a:r>
          </a:p>
          <a:p>
            <a:endParaRPr lang="en-GB" dirty="0"/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D00FF18C-7FD8-3673-E055-266FAF043DBE}"/>
              </a:ext>
            </a:extLst>
          </p:cNvPr>
          <p:cNvSpPr txBox="1">
            <a:spLocks/>
          </p:cNvSpPr>
          <p:nvPr/>
        </p:nvSpPr>
        <p:spPr>
          <a:xfrm>
            <a:off x="545783" y="294640"/>
            <a:ext cx="8596312" cy="98552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dirty="0"/>
              <a:t>PATIENT ACCESS SURVEY - ACTIONS</a:t>
            </a:r>
          </a:p>
        </p:txBody>
      </p:sp>
    </p:spTree>
    <p:extLst>
      <p:ext uri="{BB962C8B-B14F-4D97-AF65-F5344CB8AC3E}">
        <p14:creationId xmlns:p14="http://schemas.microsoft.com/office/powerpoint/2010/main" val="18836978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5407E214-C22F-FC05-9F1F-27DE8969F94C}"/>
              </a:ext>
            </a:extLst>
          </p:cNvPr>
          <p:cNvSpPr/>
          <p:nvPr/>
        </p:nvSpPr>
        <p:spPr>
          <a:xfrm>
            <a:off x="272626" y="273078"/>
            <a:ext cx="11646748" cy="1026160"/>
          </a:xfrm>
          <a:prstGeom prst="roundRect">
            <a:avLst/>
          </a:prstGeom>
          <a:solidFill>
            <a:srgbClr val="FF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INHOUSE PATIENT SATISFACTION FEEDBACK – OCT/NOV 22 RESULTS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C32A8B99-E624-FA3F-9AFD-E3E79814A3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7491707"/>
              </p:ext>
            </p:extLst>
          </p:nvPr>
        </p:nvGraphicFramePr>
        <p:xfrm>
          <a:off x="272626" y="1424940"/>
          <a:ext cx="6046682" cy="38404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B0ADC30-8DCC-7489-3F7E-EB611BA3DC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9238479"/>
              </p:ext>
            </p:extLst>
          </p:nvPr>
        </p:nvGraphicFramePr>
        <p:xfrm>
          <a:off x="6565054" y="1424940"/>
          <a:ext cx="5354320" cy="3840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60B9B5A-5ECA-8BAC-D3DE-341C92F90C6A}"/>
              </a:ext>
            </a:extLst>
          </p:cNvPr>
          <p:cNvSpPr txBox="1"/>
          <p:nvPr/>
        </p:nvSpPr>
        <p:spPr>
          <a:xfrm>
            <a:off x="6565054" y="5433060"/>
            <a:ext cx="5354320" cy="101566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/>
              <a:t>Out of 23 patients we surveyed:</a:t>
            </a:r>
          </a:p>
          <a:p>
            <a:pPr marL="285750" indent="-285750">
              <a:buFontTx/>
              <a:buChar char="-"/>
            </a:pPr>
            <a:r>
              <a:rPr lang="en-GB" sz="1200" dirty="0"/>
              <a:t>10 had a very good overall experience</a:t>
            </a:r>
          </a:p>
          <a:p>
            <a:pPr marL="285750" indent="-285750">
              <a:buFontTx/>
              <a:buChar char="-"/>
            </a:pPr>
            <a:r>
              <a:rPr lang="en-GB" sz="1200" dirty="0"/>
              <a:t>11 had a good overall experience</a:t>
            </a:r>
          </a:p>
          <a:p>
            <a:pPr marL="285750" indent="-285750">
              <a:buFontTx/>
              <a:buChar char="-"/>
            </a:pPr>
            <a:r>
              <a:rPr lang="en-GB" sz="1200" dirty="0"/>
              <a:t>1 had an average overall experience</a:t>
            </a:r>
          </a:p>
          <a:p>
            <a:pPr marL="285750" indent="-285750">
              <a:buFontTx/>
              <a:buChar char="-"/>
            </a:pPr>
            <a:r>
              <a:rPr lang="en-GB" sz="1200" dirty="0"/>
              <a:t>1 had a poor overall experience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91C940-CE4F-60D0-0D2A-BA1FF79D4C50}"/>
              </a:ext>
            </a:extLst>
          </p:cNvPr>
          <p:cNvSpPr txBox="1"/>
          <p:nvPr/>
        </p:nvSpPr>
        <p:spPr>
          <a:xfrm>
            <a:off x="272626" y="5433060"/>
            <a:ext cx="6046682" cy="101566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/>
              <a:t>Out of 23 patients we surveyed:</a:t>
            </a:r>
          </a:p>
          <a:p>
            <a:pPr marL="285750" indent="-285750">
              <a:buFontTx/>
              <a:buChar char="-"/>
            </a:pPr>
            <a:r>
              <a:rPr lang="en-GB" sz="1200" dirty="0"/>
              <a:t>22 find it easy to get through to the practice by phone</a:t>
            </a:r>
          </a:p>
          <a:p>
            <a:pPr marL="285750" indent="-285750">
              <a:buFontTx/>
              <a:buChar char="-"/>
            </a:pPr>
            <a:r>
              <a:rPr lang="en-GB" sz="1200" dirty="0"/>
              <a:t>21 find the receptionists and clinicians helpful</a:t>
            </a:r>
          </a:p>
          <a:p>
            <a:pPr marL="285750" indent="-285750">
              <a:buFontTx/>
              <a:buChar char="-"/>
            </a:pPr>
            <a:r>
              <a:rPr lang="en-GB" sz="1200" dirty="0"/>
              <a:t>23 are satisfied with the general practice appointments times available</a:t>
            </a:r>
          </a:p>
          <a:p>
            <a:pPr marL="285750" indent="-285750">
              <a:buFontTx/>
              <a:buChar char="-"/>
            </a:pPr>
            <a:r>
              <a:rPr lang="en-GB" sz="1200" dirty="0"/>
              <a:t>21 felt that there needs were met during their last appointment</a:t>
            </a:r>
          </a:p>
        </p:txBody>
      </p:sp>
    </p:spTree>
    <p:extLst>
      <p:ext uri="{BB962C8B-B14F-4D97-AF65-F5344CB8AC3E}">
        <p14:creationId xmlns:p14="http://schemas.microsoft.com/office/powerpoint/2010/main" val="6300397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ACCDA-F0C4-7B5A-D9B7-A9A584B7A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618" y="1611949"/>
            <a:ext cx="9242021" cy="4778691"/>
          </a:xfrm>
        </p:spPr>
        <p:txBody>
          <a:bodyPr>
            <a:normAutofit fontScale="92500" lnSpcReduction="20000"/>
          </a:bodyPr>
          <a:lstStyle/>
          <a:p>
            <a:r>
              <a:rPr lang="en-GB" sz="1900" b="1" dirty="0">
                <a:solidFill>
                  <a:schemeClr val="accent2"/>
                </a:solidFill>
              </a:rPr>
              <a:t>Results from Inhouse Patient Feedback were mostly good.</a:t>
            </a:r>
          </a:p>
          <a:p>
            <a:r>
              <a:rPr lang="en-GB" sz="1900" b="1" dirty="0">
                <a:solidFill>
                  <a:schemeClr val="accent2"/>
                </a:solidFill>
              </a:rPr>
              <a:t>In order to further enhance ourselves to improve our Nation Patient Survey result, we have added more questions to our survey:</a:t>
            </a:r>
          </a:p>
          <a:p>
            <a:pPr marL="0" indent="0">
              <a:buNone/>
            </a:pPr>
            <a:endParaRPr lang="en-GB" sz="19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+mj-lt"/>
              <a:buAutoNum type="arabicPeriod"/>
            </a:pPr>
            <a:r>
              <a:rPr lang="en-GB" sz="19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Please describe whether the healthcare professional was good at listening to you the last time you had a general practice appointment.</a:t>
            </a:r>
          </a:p>
          <a:p>
            <a:pPr>
              <a:buFont typeface="+mj-lt"/>
              <a:buAutoNum type="arabicPeriod"/>
            </a:pPr>
            <a:r>
              <a:rPr lang="en-GB" sz="1900" spc="2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Please describe whether the healthcare professional you saw or spoke to was good at treating you with care and concern during your last general practice appointment.</a:t>
            </a:r>
          </a:p>
          <a:p>
            <a:pPr>
              <a:buFont typeface="+mj-lt"/>
              <a:buAutoNum type="arabicPeriod"/>
            </a:pPr>
            <a:r>
              <a:rPr lang="en-GB" sz="19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Please describe whether you </a:t>
            </a:r>
            <a:r>
              <a:rPr lang="en-GB" sz="1900" spc="2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had confidence and trust in the healthcare professional you saw or spoke to during your last general practice appointment.</a:t>
            </a:r>
            <a:r>
              <a:rPr lang="en-GB" sz="19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buFont typeface="+mj-lt"/>
              <a:buAutoNum type="arabicPeriod"/>
            </a:pPr>
            <a:r>
              <a:rPr lang="en-GB" sz="19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Please describe whether you </a:t>
            </a:r>
            <a:r>
              <a:rPr lang="en-GB" sz="1900" spc="2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were involved as much as you wanted to be in decisions about your care and treatment during your last general practice appointment</a:t>
            </a:r>
            <a:r>
              <a:rPr lang="en-GB" sz="19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en-GB" sz="19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Please describe whether </a:t>
            </a:r>
            <a:r>
              <a:rPr lang="en-GB" sz="1900" spc="2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you have had enough support from local services or organisations in the last 12 months to help you manage your long-term condition(s).</a:t>
            </a:r>
            <a:endParaRPr lang="en-GB" sz="1900" dirty="0">
              <a:solidFill>
                <a:schemeClr val="tx1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5407E214-C22F-FC05-9F1F-27DE8969F94C}"/>
              </a:ext>
            </a:extLst>
          </p:cNvPr>
          <p:cNvSpPr/>
          <p:nvPr/>
        </p:nvSpPr>
        <p:spPr>
          <a:xfrm>
            <a:off x="343746" y="303558"/>
            <a:ext cx="8810414" cy="1026160"/>
          </a:xfrm>
          <a:prstGeom prst="roundRect">
            <a:avLst/>
          </a:prstGeom>
          <a:solidFill>
            <a:srgbClr val="FF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INHOUSE PATIENT SATISFACTION FEEDBACK - ACTION</a:t>
            </a:r>
          </a:p>
        </p:txBody>
      </p:sp>
    </p:spTree>
    <p:extLst>
      <p:ext uri="{BB962C8B-B14F-4D97-AF65-F5344CB8AC3E}">
        <p14:creationId xmlns:p14="http://schemas.microsoft.com/office/powerpoint/2010/main" val="20388883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E8799-A35F-761F-3488-793897FB0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dirty="0"/>
              <a:t>NEW SURGERY 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ACCDA-F0C4-7B5A-D9B7-A9A584B7A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We are hoping to move in 2024 (not yet confirmed)</a:t>
            </a:r>
          </a:p>
          <a:p>
            <a:r>
              <a:rPr lang="en-GB" dirty="0"/>
              <a:t>The new location will be on Barking Road</a:t>
            </a:r>
          </a:p>
          <a:p>
            <a:r>
              <a:rPr lang="en-GB" dirty="0"/>
              <a:t>The name of the building is Hartley Medical Centre</a:t>
            </a:r>
          </a:p>
          <a:p>
            <a:r>
              <a:rPr lang="en-GB" dirty="0"/>
              <a:t>Our individual surgery name has not been finalised</a:t>
            </a:r>
          </a:p>
          <a:p>
            <a:r>
              <a:rPr lang="en-GB" b="0" i="0" dirty="0">
                <a:solidFill>
                  <a:srgbClr val="212121"/>
                </a:solidFill>
                <a:effectLst/>
                <a:latin typeface="Segoe UI" panose="020B0502040204020203" pitchFamily="34" charset="0"/>
              </a:rPr>
              <a:t>There is another GP surgery </a:t>
            </a:r>
            <a:r>
              <a:rPr lang="en-GB" dirty="0">
                <a:solidFill>
                  <a:srgbClr val="212121"/>
                </a:solidFill>
                <a:latin typeface="Segoe UI" panose="020B0502040204020203" pitchFamily="34" charset="0"/>
              </a:rPr>
              <a:t>that will be </a:t>
            </a:r>
            <a:r>
              <a:rPr lang="en-GB" b="0" i="0" dirty="0">
                <a:solidFill>
                  <a:srgbClr val="212121"/>
                </a:solidFill>
                <a:effectLst/>
                <a:latin typeface="Segoe UI" panose="020B0502040204020203" pitchFamily="34" charset="0"/>
              </a:rPr>
              <a:t>moving in with us but will run separately.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83182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B775D-3974-87DB-4DC5-8AD48D2A7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dirty="0"/>
              <a:t>CHAIRPERSON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B4DA3-AB46-5AA3-3B0D-817BCDB0D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930400"/>
            <a:ext cx="8977029" cy="4439920"/>
          </a:xfrm>
        </p:spPr>
        <p:txBody>
          <a:bodyPr>
            <a:normAutofit lnSpcReduction="10000"/>
          </a:bodyPr>
          <a:lstStyle/>
          <a:p>
            <a:r>
              <a:rPr lang="en-GB" dirty="0"/>
              <a:t>Practice would like to elect a chairperson:</a:t>
            </a:r>
          </a:p>
          <a:p>
            <a:r>
              <a:rPr lang="en-GB" dirty="0"/>
              <a:t>The main role of the Chair is to manage your group meetings and make sure they run smoothly and fairly.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Chairperson role information will be on our Practice Website under PPG and will be sent via email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To nominate yourself please email us on </a:t>
            </a:r>
            <a:r>
              <a:rPr lang="en-GB" dirty="0">
                <a:hlinkClick r:id="rId2"/>
              </a:rPr>
              <a:t>newccg.lathom.patients@nhs.net</a:t>
            </a:r>
            <a:r>
              <a:rPr lang="en-GB" dirty="0"/>
              <a:t> </a:t>
            </a:r>
          </a:p>
          <a:p>
            <a:r>
              <a:rPr lang="en-GB" dirty="0"/>
              <a:t>If the Practice receives more than one nomination, an election will take place.</a:t>
            </a:r>
          </a:p>
          <a:p>
            <a:endParaRPr lang="en-GB" dirty="0"/>
          </a:p>
          <a:p>
            <a:r>
              <a:rPr lang="en-GB" dirty="0"/>
              <a:t>We are going to have a CQC visit in the first week of January</a:t>
            </a:r>
          </a:p>
          <a:p>
            <a:r>
              <a:rPr lang="en-GB" dirty="0"/>
              <a:t>They would like to speak to the chairperson or member of PPG</a:t>
            </a:r>
          </a:p>
        </p:txBody>
      </p:sp>
    </p:spTree>
    <p:extLst>
      <p:ext uri="{BB962C8B-B14F-4D97-AF65-F5344CB8AC3E}">
        <p14:creationId xmlns:p14="http://schemas.microsoft.com/office/powerpoint/2010/main" val="181518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7B187-76A5-2584-8A09-94E83A65A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dirty="0"/>
              <a:t>WELCOME &amp; AGENDA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6D41B-A890-7864-739A-92DC059F9A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98320"/>
            <a:ext cx="8801946" cy="4754880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Welcome all</a:t>
            </a:r>
          </a:p>
          <a:p>
            <a:r>
              <a:rPr lang="en-GB" dirty="0"/>
              <a:t>Introductions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AGENDA:</a:t>
            </a:r>
          </a:p>
          <a:p>
            <a:r>
              <a:rPr lang="en-GB" dirty="0"/>
              <a:t>Practice vision &amp; values</a:t>
            </a:r>
          </a:p>
          <a:p>
            <a:r>
              <a:rPr lang="en-GB" dirty="0"/>
              <a:t>PPG and responsibilities</a:t>
            </a:r>
          </a:p>
          <a:p>
            <a:r>
              <a:rPr lang="en-GB" dirty="0"/>
              <a:t>Previous meeting update</a:t>
            </a:r>
          </a:p>
          <a:p>
            <a:r>
              <a:rPr lang="en-GB" dirty="0"/>
              <a:t>Practice Website</a:t>
            </a:r>
          </a:p>
          <a:p>
            <a:r>
              <a:rPr lang="en-GB" dirty="0"/>
              <a:t>CQC report</a:t>
            </a:r>
          </a:p>
          <a:p>
            <a:r>
              <a:rPr lang="en-GB" dirty="0"/>
              <a:t>Practice performance</a:t>
            </a:r>
          </a:p>
          <a:p>
            <a:r>
              <a:rPr lang="en-GB" dirty="0"/>
              <a:t>National Patient Survey</a:t>
            </a:r>
          </a:p>
          <a:p>
            <a:r>
              <a:rPr lang="en-GB" dirty="0"/>
              <a:t>New Surgery location</a:t>
            </a:r>
          </a:p>
          <a:p>
            <a:r>
              <a:rPr lang="en-GB" dirty="0"/>
              <a:t>Chairperson</a:t>
            </a:r>
          </a:p>
          <a:p>
            <a:r>
              <a:rPr lang="en-GB" dirty="0"/>
              <a:t>Your views and Questions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2039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EAB2B-EF11-AF90-9A9A-FB1188AD2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24560"/>
          </a:xfrm>
        </p:spPr>
        <p:txBody>
          <a:bodyPr>
            <a:normAutofit/>
          </a:bodyPr>
          <a:lstStyle/>
          <a:p>
            <a:r>
              <a:rPr lang="en-GB" sz="5400" b="1" dirty="0"/>
              <a:t>YOUR VIEWS</a:t>
            </a:r>
          </a:p>
        </p:txBody>
      </p:sp>
      <p:sp>
        <p:nvSpPr>
          <p:cNvPr id="4" name="Speech Bubble: Oval 3">
            <a:extLst>
              <a:ext uri="{FF2B5EF4-FFF2-40B4-BE49-F238E27FC236}">
                <a16:creationId xmlns:a16="http://schemas.microsoft.com/office/drawing/2014/main" id="{C297B01A-BCDB-02C7-3714-6122DF85C7F0}"/>
              </a:ext>
            </a:extLst>
          </p:cNvPr>
          <p:cNvSpPr/>
          <p:nvPr/>
        </p:nvSpPr>
        <p:spPr>
          <a:xfrm>
            <a:off x="1162088" y="1891296"/>
            <a:ext cx="3287992" cy="167451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PPG MEMBERS</a:t>
            </a:r>
          </a:p>
        </p:txBody>
      </p:sp>
      <p:sp>
        <p:nvSpPr>
          <p:cNvPr id="7" name="Speech Bubble: Oval 6">
            <a:extLst>
              <a:ext uri="{FF2B5EF4-FFF2-40B4-BE49-F238E27FC236}">
                <a16:creationId xmlns:a16="http://schemas.microsoft.com/office/drawing/2014/main" id="{9E6DCA87-DF78-F4A4-46BB-C45064AD2E66}"/>
              </a:ext>
            </a:extLst>
          </p:cNvPr>
          <p:cNvSpPr/>
          <p:nvPr/>
        </p:nvSpPr>
        <p:spPr>
          <a:xfrm flipH="1">
            <a:off x="4894374" y="2234609"/>
            <a:ext cx="3703732" cy="2076184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VIEWS AND FEEDBACK</a:t>
            </a:r>
          </a:p>
        </p:txBody>
      </p:sp>
      <p:sp>
        <p:nvSpPr>
          <p:cNvPr id="3" name="Speech Bubble: Oval 2">
            <a:extLst>
              <a:ext uri="{FF2B5EF4-FFF2-40B4-BE49-F238E27FC236}">
                <a16:creationId xmlns:a16="http://schemas.microsoft.com/office/drawing/2014/main" id="{7A7986F3-3FB4-19D6-C34B-44014C4A3938}"/>
              </a:ext>
            </a:extLst>
          </p:cNvPr>
          <p:cNvSpPr/>
          <p:nvPr/>
        </p:nvSpPr>
        <p:spPr>
          <a:xfrm>
            <a:off x="1974888" y="4129449"/>
            <a:ext cx="3703732" cy="167451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ANY QUESTIONS</a:t>
            </a:r>
          </a:p>
        </p:txBody>
      </p:sp>
    </p:spTree>
    <p:extLst>
      <p:ext uri="{BB962C8B-B14F-4D97-AF65-F5344CB8AC3E}">
        <p14:creationId xmlns:p14="http://schemas.microsoft.com/office/powerpoint/2010/main" val="11967046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99815-3801-020E-D506-1C4EB2CD9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214" y="1138629"/>
            <a:ext cx="8596668" cy="2091070"/>
          </a:xfrm>
        </p:spPr>
        <p:txBody>
          <a:bodyPr>
            <a:normAutofit/>
          </a:bodyPr>
          <a:lstStyle/>
          <a:p>
            <a:r>
              <a:rPr lang="en-GB" sz="6000" b="1" dirty="0"/>
              <a:t>THANK YOU ALL FOR ATTENDING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6875E-FB12-9163-DCEF-A24733DE76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214" y="3229699"/>
            <a:ext cx="8596668" cy="1057821"/>
          </a:xfrm>
        </p:spPr>
        <p:txBody>
          <a:bodyPr/>
          <a:lstStyle/>
          <a:p>
            <a:r>
              <a:rPr lang="en-GB" dirty="0"/>
              <a:t>The next meeting will be in March 2023.</a:t>
            </a:r>
          </a:p>
          <a:p>
            <a:r>
              <a:rPr lang="en-GB" dirty="0"/>
              <a:t>Date to be confirmed nearer the time and will be sent to all PPG members</a:t>
            </a:r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AC88BF4-2D22-44B9-D1B1-54DF3C4D00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13697"/>
              </p:ext>
            </p:extLst>
          </p:nvPr>
        </p:nvGraphicFramePr>
        <p:xfrm>
          <a:off x="606214" y="4287520"/>
          <a:ext cx="894418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6047">
                  <a:extLst>
                    <a:ext uri="{9D8B030D-6E8A-4147-A177-3AD203B41FA5}">
                      <a16:colId xmlns:a16="http://schemas.microsoft.com/office/drawing/2014/main" val="1756600560"/>
                    </a:ext>
                  </a:extLst>
                </a:gridCol>
                <a:gridCol w="2236047">
                  <a:extLst>
                    <a:ext uri="{9D8B030D-6E8A-4147-A177-3AD203B41FA5}">
                      <a16:colId xmlns:a16="http://schemas.microsoft.com/office/drawing/2014/main" val="1353095483"/>
                    </a:ext>
                  </a:extLst>
                </a:gridCol>
                <a:gridCol w="2236047">
                  <a:extLst>
                    <a:ext uri="{9D8B030D-6E8A-4147-A177-3AD203B41FA5}">
                      <a16:colId xmlns:a16="http://schemas.microsoft.com/office/drawing/2014/main" val="3485217691"/>
                    </a:ext>
                  </a:extLst>
                </a:gridCol>
                <a:gridCol w="2236047">
                  <a:extLst>
                    <a:ext uri="{9D8B030D-6E8A-4147-A177-3AD203B41FA5}">
                      <a16:colId xmlns:a16="http://schemas.microsoft.com/office/drawing/2014/main" val="1807849065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GB" dirty="0"/>
                        <a:t>Future timetable for PPG meetings – Dates to be confirmed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7820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March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June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September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December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728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7549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8CA20-8776-4FFF-35D4-0E7374A27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dirty="0"/>
              <a:t>VISION &amp; 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9A633-53E7-8CBC-264C-48D6FA0D2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96903"/>
            <a:ext cx="8596668" cy="4244460"/>
          </a:xfrm>
        </p:spPr>
        <p:txBody>
          <a:bodyPr>
            <a:normAutofit fontScale="92500" lnSpcReduction="10000"/>
          </a:bodyPr>
          <a:lstStyle/>
          <a:p>
            <a:r>
              <a:rPr lang="en-GB" b="1" dirty="0">
                <a:solidFill>
                  <a:schemeClr val="accent2"/>
                </a:solidFill>
              </a:rPr>
              <a:t>PRACTICE VISION</a:t>
            </a:r>
          </a:p>
          <a:p>
            <a:r>
              <a:rPr lang="en-US" sz="1800" dirty="0">
                <a:solidFill>
                  <a:srgbClr val="000000"/>
                </a:solidFill>
                <a:effectLst/>
                <a:ea typeface="Arial Unicode MS"/>
                <a:cs typeface="Arial Unicode MS"/>
              </a:rPr>
              <a:t>To be committed to provide the highest standard of care for our patients in a safe, responsive and caring manner.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b="1" dirty="0">
                <a:solidFill>
                  <a:schemeClr val="accent2"/>
                </a:solidFill>
              </a:rPr>
              <a:t>PRACTICE VALUES: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Provide Quality and Helpful care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Be committed to our patients</a:t>
            </a:r>
            <a:r>
              <a:rPr lang="en-GB" sz="1800" dirty="0">
                <a:solidFill>
                  <a:schemeClr val="tx1"/>
                </a:solidFill>
              </a:rPr>
              <a:t>’</a:t>
            </a:r>
            <a:r>
              <a:rPr lang="en-US" sz="1800" dirty="0">
                <a:solidFill>
                  <a:schemeClr val="tx1"/>
                </a:solidFill>
              </a:rPr>
              <a:t> needs</a:t>
            </a:r>
            <a:endParaRPr lang="en-GB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Work together to achieve success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Act with Respect and Integrity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Be Compassionate and Fair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Take Ownership and Accountability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Innovate to make a difference</a:t>
            </a:r>
          </a:p>
        </p:txBody>
      </p:sp>
    </p:spTree>
    <p:extLst>
      <p:ext uri="{BB962C8B-B14F-4D97-AF65-F5344CB8AC3E}">
        <p14:creationId xmlns:p14="http://schemas.microsoft.com/office/powerpoint/2010/main" val="4148543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CEE82-655A-3EA9-3A74-C09CF05E7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dirty="0"/>
              <a:t>WHAT IS PPG?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342B8-7476-8807-8D6E-1B1DEEAC4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Patient Participation Group</a:t>
            </a:r>
          </a:p>
          <a:p>
            <a:r>
              <a:rPr lang="en-GB" dirty="0"/>
              <a:t>The group is made up of: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GP practice patients (aged 16 and over)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Carers of registered patients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Members of the GP practice staff</a:t>
            </a:r>
          </a:p>
          <a:p>
            <a:endParaRPr lang="en-GB" dirty="0"/>
          </a:p>
          <a:p>
            <a:r>
              <a:rPr lang="en-GB" dirty="0"/>
              <a:t>The aim of this group is to influence the way services are delivered by the practice.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7946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46306-2B63-808B-5122-52109FC90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dirty="0"/>
              <a:t>ROLES &amp; RESPOSIBILITIES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A41D5B0-6AC2-3373-B98D-775F1658AA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992871"/>
              </p:ext>
            </p:extLst>
          </p:nvPr>
        </p:nvGraphicFramePr>
        <p:xfrm>
          <a:off x="677333" y="1559561"/>
          <a:ext cx="8596667" cy="4683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0330">
                  <a:extLst>
                    <a:ext uri="{9D8B030D-6E8A-4147-A177-3AD203B41FA5}">
                      <a16:colId xmlns:a16="http://schemas.microsoft.com/office/drawing/2014/main" val="4032500815"/>
                    </a:ext>
                  </a:extLst>
                </a:gridCol>
                <a:gridCol w="3766337">
                  <a:extLst>
                    <a:ext uri="{9D8B030D-6E8A-4147-A177-3AD203B41FA5}">
                      <a16:colId xmlns:a16="http://schemas.microsoft.com/office/drawing/2014/main" val="2507324669"/>
                    </a:ext>
                  </a:extLst>
                </a:gridCol>
              </a:tblGrid>
              <a:tr h="477744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DO PPG MEMBERS DO?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WHAT DO PPG MEMBERS NOT DO?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4906529"/>
                  </a:ext>
                </a:extLst>
              </a:tr>
              <a:tr h="3831867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Review patients’ surveys and feedback.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Listen to patients’ stories and views.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Explore ideas and suggestions on how to improve patients’ experiences in the GP Practice.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Discuss with GP Practice staff and agree on an action plan for service improvements.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Monitor the implementation of the service improvement action plan. 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A PPG meeting is not a forum to raise individual complaints.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A PPG meeting is not a forum to seek medical advice.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52095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958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C7AA8-A5EE-BFC4-EACE-6BC2B77D9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214" y="650240"/>
            <a:ext cx="9218506" cy="1320800"/>
          </a:xfrm>
        </p:spPr>
        <p:txBody>
          <a:bodyPr>
            <a:noAutofit/>
          </a:bodyPr>
          <a:lstStyle/>
          <a:p>
            <a:r>
              <a:rPr lang="en-GB" sz="5400" b="1" dirty="0"/>
              <a:t>WHAT HAPPENS AT PPG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82454-A0F8-0372-4BB1-0943D166E0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214" y="2556829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en-GB" dirty="0"/>
              <a:t>The meeting is managed by the Chairperson or Practice Manager.</a:t>
            </a:r>
          </a:p>
          <a:p>
            <a:r>
              <a:rPr lang="en-GB" dirty="0"/>
              <a:t>Held every quarter</a:t>
            </a:r>
          </a:p>
          <a:p>
            <a:r>
              <a:rPr lang="en-GB" dirty="0"/>
              <a:t>The meeting follows an agenda that can look similar to this:</a:t>
            </a:r>
          </a:p>
          <a:p>
            <a:pPr marL="0" indent="0">
              <a:buNone/>
            </a:pPr>
            <a:r>
              <a:rPr lang="en-GB" dirty="0"/>
              <a:t>		1. Welcome and introductions</a:t>
            </a:r>
          </a:p>
          <a:p>
            <a:pPr marL="0" indent="0">
              <a:buNone/>
            </a:pPr>
            <a:r>
              <a:rPr lang="en-GB" dirty="0"/>
              <a:t>		2. Minutes and actions arising from the last meeting</a:t>
            </a:r>
          </a:p>
          <a:p>
            <a:pPr marL="0" indent="0">
              <a:buNone/>
            </a:pPr>
            <a:r>
              <a:rPr lang="en-GB" dirty="0"/>
              <a:t>		3. Updates from GP practice staff</a:t>
            </a:r>
          </a:p>
          <a:p>
            <a:pPr marL="0" indent="0">
              <a:buNone/>
            </a:pPr>
            <a:r>
              <a:rPr lang="en-GB" dirty="0"/>
              <a:t>		4. Other agenda items</a:t>
            </a:r>
          </a:p>
          <a:p>
            <a:pPr marL="0" indent="0">
              <a:buNone/>
            </a:pPr>
            <a:r>
              <a:rPr lang="en-GB" dirty="0"/>
              <a:t>		5. Patients’ feedback, suggestions and comments</a:t>
            </a:r>
          </a:p>
          <a:p>
            <a:pPr marL="0" indent="0">
              <a:buNone/>
            </a:pPr>
            <a:r>
              <a:rPr lang="en-GB" dirty="0"/>
              <a:t>		6. Date of the next meeting</a:t>
            </a:r>
          </a:p>
          <a:p>
            <a:r>
              <a:rPr lang="en-GB" dirty="0"/>
              <a:t>The meetings usually last around 1 hour.</a:t>
            </a:r>
          </a:p>
        </p:txBody>
      </p:sp>
    </p:spTree>
    <p:extLst>
      <p:ext uri="{BB962C8B-B14F-4D97-AF65-F5344CB8AC3E}">
        <p14:creationId xmlns:p14="http://schemas.microsoft.com/office/powerpoint/2010/main" val="1670808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49B69-D6FA-8266-72FE-F537B4AFD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294" y="619760"/>
            <a:ext cx="9411546" cy="1320800"/>
          </a:xfrm>
        </p:spPr>
        <p:txBody>
          <a:bodyPr>
            <a:normAutofit/>
          </a:bodyPr>
          <a:lstStyle/>
          <a:p>
            <a:r>
              <a:rPr lang="en-GB" sz="5400" b="1" dirty="0"/>
              <a:t>PREVIOUS MEETING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F6FB3-479E-5AAE-6764-9ECEC4601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Cleanliness outside surgery</a:t>
            </a:r>
          </a:p>
          <a:p>
            <a:endParaRPr lang="en-GB" dirty="0"/>
          </a:p>
          <a:p>
            <a:r>
              <a:rPr lang="en-GB" dirty="0"/>
              <a:t>Quality improvement for patient access (Telephone and self-booking)</a:t>
            </a:r>
          </a:p>
          <a:p>
            <a:endParaRPr lang="en-GB" dirty="0"/>
          </a:p>
          <a:p>
            <a:r>
              <a:rPr lang="en-GB" dirty="0"/>
              <a:t> Coffee morning/ cancer day 30th September (£70 raised)</a:t>
            </a:r>
          </a:p>
          <a:p>
            <a:endParaRPr lang="en-GB" dirty="0"/>
          </a:p>
          <a:p>
            <a:r>
              <a:rPr lang="en-GB" dirty="0"/>
              <a:t>Flu and polio clinics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1246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4AEAA-919B-25B9-E498-D7D8321AB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dirty="0"/>
              <a:t>PRACTICE WEBSITE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3C9F34-4811-CDA7-1BF6-8B534368F39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29" r="4642" b="41281"/>
          <a:stretch/>
        </p:blipFill>
        <p:spPr bwMode="auto">
          <a:xfrm>
            <a:off x="594168" y="1592668"/>
            <a:ext cx="8451850" cy="22479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477F3BFB-E883-0D19-EDF9-0185C2E4DF78}"/>
              </a:ext>
            </a:extLst>
          </p:cNvPr>
          <p:cNvSpPr/>
          <p:nvPr/>
        </p:nvSpPr>
        <p:spPr>
          <a:xfrm>
            <a:off x="4167963" y="3557034"/>
            <a:ext cx="435935" cy="28353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5C2F62D-B5E5-9F06-D0EC-92D4E59EC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168" y="4314456"/>
            <a:ext cx="7518474" cy="2033181"/>
          </a:xfrm>
        </p:spPr>
        <p:txBody>
          <a:bodyPr>
            <a:normAutofit/>
          </a:bodyPr>
          <a:lstStyle/>
          <a:p>
            <a:r>
              <a:rPr lang="en-GB" dirty="0"/>
              <a:t>The minutes of each meeting will be added</a:t>
            </a:r>
          </a:p>
          <a:p>
            <a:r>
              <a:rPr lang="en-GB" dirty="0"/>
              <a:t>Roles and responsibilities of PPG members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‘YOU SAID WE DID’ - Practice is proactively listening to patient views and feedback</a:t>
            </a:r>
          </a:p>
        </p:txBody>
      </p:sp>
    </p:spTree>
    <p:extLst>
      <p:ext uri="{BB962C8B-B14F-4D97-AF65-F5344CB8AC3E}">
        <p14:creationId xmlns:p14="http://schemas.microsoft.com/office/powerpoint/2010/main" val="2464931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602BC-17AF-F739-2AF8-C5EEDADD7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dirty="0"/>
              <a:t>CQC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9FE51-2CC6-A30C-5729-66962D1416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/>
          </a:bodyPr>
          <a:lstStyle/>
          <a:p>
            <a:r>
              <a:rPr lang="en-GB" dirty="0"/>
              <a:t>Care Quality Commission</a:t>
            </a:r>
          </a:p>
          <a:p>
            <a:r>
              <a:rPr lang="en-GB" dirty="0"/>
              <a:t>Independent body that rates the performance, service and patient care that a GP practice provides.</a:t>
            </a:r>
          </a:p>
          <a:p>
            <a:endParaRPr lang="en-GB" dirty="0"/>
          </a:p>
          <a:p>
            <a:r>
              <a:rPr lang="en-GB" dirty="0"/>
              <a:t>First inspection was in May 2022</a:t>
            </a:r>
          </a:p>
          <a:p>
            <a:r>
              <a:rPr lang="en-GB" dirty="0"/>
              <a:t>Report stated that we were inadequate and that we are under special measures</a:t>
            </a:r>
          </a:p>
          <a:p>
            <a:r>
              <a:rPr lang="en-GB" dirty="0"/>
              <a:t>Updated report was in July 2022</a:t>
            </a:r>
          </a:p>
          <a:p>
            <a:r>
              <a:rPr lang="en-GB" dirty="0"/>
              <a:t>The rating was not changed but the practice is improving </a:t>
            </a:r>
          </a:p>
          <a:p>
            <a:r>
              <a:rPr lang="en-GB" dirty="0"/>
              <a:t>Next inspection will be in January 2023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974693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4893</TotalTime>
  <Words>1569</Words>
  <Application>Microsoft Office PowerPoint</Application>
  <PresentationFormat>Widescreen</PresentationFormat>
  <Paragraphs>220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 Unicode MS</vt:lpstr>
      <vt:lpstr>Arial</vt:lpstr>
      <vt:lpstr>Calibri</vt:lpstr>
      <vt:lpstr>Segoe UI</vt:lpstr>
      <vt:lpstr>Trebuchet MS</vt:lpstr>
      <vt:lpstr>Wingdings 3</vt:lpstr>
      <vt:lpstr>Facet</vt:lpstr>
      <vt:lpstr>LATHOM ROAD MEDICAL CENTRE PPG MEETING</vt:lpstr>
      <vt:lpstr>WELCOME &amp; AGENDA </vt:lpstr>
      <vt:lpstr>VISION &amp; VALUES</vt:lpstr>
      <vt:lpstr>WHAT IS PPG?</vt:lpstr>
      <vt:lpstr>ROLES &amp; RESPOSIBILITIES</vt:lpstr>
      <vt:lpstr>WHAT HAPPENS AT PPG MEETINGS</vt:lpstr>
      <vt:lpstr>PREVIOUS MEETING UPDATE</vt:lpstr>
      <vt:lpstr>PRACTICE WEBSITE</vt:lpstr>
      <vt:lpstr>CQC REPORT</vt:lpstr>
      <vt:lpstr>CURRENT PERFORMANCE</vt:lpstr>
      <vt:lpstr>NATIONAL PATIENT SURVEY</vt:lpstr>
      <vt:lpstr>NATIONAL PATIENT SURVEY ACTION:</vt:lpstr>
      <vt:lpstr>PowerPoint Presentation</vt:lpstr>
      <vt:lpstr>PATIENT ACCESS SURVEY – RESULTS SEP22-OCT22</vt:lpstr>
      <vt:lpstr>PowerPoint Presentation</vt:lpstr>
      <vt:lpstr>PowerPoint Presentation</vt:lpstr>
      <vt:lpstr>PowerPoint Presentation</vt:lpstr>
      <vt:lpstr>NEW SURGERY LOCATION</vt:lpstr>
      <vt:lpstr>CHAIRPERSON</vt:lpstr>
      <vt:lpstr>YOUR VIEWS</vt:lpstr>
      <vt:lpstr>THANK YOU ALL FOR ATTENDING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PPG MEETING LRMC</dc:title>
  <dc:creator>kamaljeet sall</dc:creator>
  <cp:lastModifiedBy>Modesta Vilkauskiene</cp:lastModifiedBy>
  <cp:revision>24</cp:revision>
  <dcterms:created xsi:type="dcterms:W3CDTF">2022-12-01T00:26:21Z</dcterms:created>
  <dcterms:modified xsi:type="dcterms:W3CDTF">2022-12-21T12:14:03Z</dcterms:modified>
</cp:coreProperties>
</file>